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3"/>
  </p:notesMasterIdLst>
  <p:handoutMasterIdLst>
    <p:handoutMasterId r:id="rId4"/>
  </p:handoutMasterIdLst>
  <p:sldIdLst>
    <p:sldId id="403" r:id="rId2"/>
  </p:sldIdLst>
  <p:sldSz cx="9144000" cy="6858000" type="screen4x3"/>
  <p:notesSz cx="9929813" cy="679926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00FF"/>
    <a:srgbClr val="CCFF99"/>
    <a:srgbClr val="CC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0" autoAdjust="0"/>
    <p:restoredTop sz="94664" autoAdjust="0"/>
  </p:normalViewPr>
  <p:slideViewPr>
    <p:cSldViewPr showGuides="1">
      <p:cViewPr varScale="1">
        <p:scale>
          <a:sx n="105" d="100"/>
          <a:sy n="105" d="100"/>
        </p:scale>
        <p:origin x="-193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44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919" cy="339963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4598" y="0"/>
            <a:ext cx="4302919" cy="339963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13F70F73-E982-4E31-9D36-3AA1AF03EAA9}" type="datetimeFigureOut">
              <a:rPr lang="zh-TW" altLang="en-US" smtClean="0"/>
              <a:pPr/>
              <a:t>2021/4/1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58120"/>
            <a:ext cx="4302919" cy="339963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4598" y="6458120"/>
            <a:ext cx="4302919" cy="339963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BBB6DACE-EEFA-4671-BC3C-97A4E92F65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6755365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919" cy="339963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4598" y="0"/>
            <a:ext cx="4302919" cy="339963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C50BFF8E-F87D-43D6-9CAB-599F710E2264}" type="datetimeFigureOut">
              <a:rPr lang="zh-TW" altLang="en-US" smtClean="0"/>
              <a:pPr/>
              <a:t>2021/4/1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983" y="3229650"/>
            <a:ext cx="7943850" cy="3059669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8120"/>
            <a:ext cx="4302919" cy="339963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4598" y="6458120"/>
            <a:ext cx="4302919" cy="339963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F66FC3BD-6979-420B-95AE-CAC363B1B29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527976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ACCCB7D8-CC66-41D9-AE28-0E53C7EFA287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6091F026-D8C2-4F94-9504-2FFA1FBC01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2440099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75627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7562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18A89B87-2BE0-4C09-B33A-7C979C5D3D71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C9C69CB5-FEEA-4A4D-91DA-9D2253D9AE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1272466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4BF47-1D1C-4F62-829D-A3894B077BA1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B30C3-B5A0-458B-8B51-0465D6C4209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2475301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7BAD1E33-CFDE-488A-AA0A-760EBE9D3971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203846CC-C2D9-4CDE-AFBB-8EC4BC0089F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378333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94FA2FF5-84CD-4C06-8DE7-288883DD248E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5EF87FF2-0392-4FE3-A897-FD484A5CA4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301676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5049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5049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60DDA99D-48D5-4309-AAB9-BA9DD43F8B8D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15BE39CC-17BA-44DA-897C-AAF9894C28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1020183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60145658-0B24-42F6-AC4A-3376BCBC2A9A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A04F0941-B6F2-4DF1-B817-6B0315CFFB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464746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0FD0E771-7473-4C7D-A87E-AF4E2B1DAF67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56E032BC-C08F-4C29-934B-FECE353484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47276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B024D116-F0D8-4839-B269-25CC0BC292B3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93C9309B-36E5-4BB0-B195-E07454F0CE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4462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5DD239A3-EAD3-47D6-8473-933C1C931250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08061ECA-522F-4784-ADBF-9D9B25A49A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262063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0126B233-09A5-437E-8245-480CFA4C03F2}" type="datetime1">
              <a:rPr lang="zh-TW" altLang="en-US" smtClean="0"/>
              <a:pPr>
                <a:defRPr/>
              </a:pPr>
              <a:t>2021/4/1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ea typeface="新細明體" pitchFamily="18" charset="-120"/>
              </a:defRPr>
            </a:lvl1pPr>
          </a:lstStyle>
          <a:p>
            <a:pPr>
              <a:defRPr/>
            </a:pPr>
            <a:fld id="{049EA5B6-DF28-4BAD-ADFF-2219B6EAF0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337896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0495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000000"/>
                </a:solidFill>
                <a:latin typeface="Arial" charset="0"/>
                <a:ea typeface="標楷體" pitchFamily="65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FD3455-B67E-4177-80E6-3C66CC299AA2}" type="datetime1">
              <a:rPr kumimoji="1" lang="zh-TW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2021/4/1</a:t>
            </a:fld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Arial" charset="0"/>
                <a:ea typeface="標楷體" pitchFamily="65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62775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000000"/>
                </a:solidFill>
                <a:latin typeface="Arial" charset="0"/>
                <a:ea typeface="標楷體" pitchFamily="65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0AF57F-13EB-45DF-B203-2A2A111505F1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  <p:pic>
        <p:nvPicPr>
          <p:cNvPr id="15366" name="Picture 13" descr="804-logo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138" y="73025"/>
            <a:ext cx="849312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1" name="Rectangle 17"/>
          <p:cNvSpPr>
            <a:spLocks noChangeArrowheads="1"/>
          </p:cNvSpPr>
          <p:nvPr userDrawn="1"/>
        </p:nvSpPr>
        <p:spPr bwMode="auto">
          <a:xfrm>
            <a:off x="892175" y="677863"/>
            <a:ext cx="8097838" cy="65087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b="1">
              <a:solidFill>
                <a:srgbClr val="000000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629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1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16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16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16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16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16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16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16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16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矩形 7"/>
          <p:cNvSpPr>
            <a:spLocks noChangeArrowheads="1"/>
          </p:cNvSpPr>
          <p:nvPr/>
        </p:nvSpPr>
        <p:spPr bwMode="auto">
          <a:xfrm>
            <a:off x="179512" y="869843"/>
            <a:ext cx="8881358" cy="7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</a:rPr>
              <a:t>110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年度</a:t>
            </a:r>
            <a:r>
              <a:rPr lang="zh-TW" altLang="en-US" sz="2000" b="1" dirty="0">
                <a:latin typeface="標楷體" pitchFamily="65" charset="-120"/>
                <a:ea typeface="標楷體" pitchFamily="65" charset="-120"/>
              </a:rPr>
              <a:t>擬</a:t>
            </a:r>
            <a:r>
              <a:rPr lang="zh-TW" altLang="en-US" sz="2000" b="1" u="sng" dirty="0" smtClean="0">
                <a:latin typeface="標楷體" pitchFamily="65" charset="-120"/>
                <a:ea typeface="標楷體" pitchFamily="65" charset="-120"/>
              </a:rPr>
              <a:t>辦理</a:t>
            </a:r>
            <a:r>
              <a:rPr lang="en-US" altLang="zh-TW" sz="2000" b="1" u="sng" dirty="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z="2000" b="1" u="sng" dirty="0" smtClean="0">
                <a:latin typeface="標楷體" pitchFamily="65" charset="-120"/>
                <a:ea typeface="標楷體" pitchFamily="65" charset="-120"/>
              </a:rPr>
              <a:t>場次</a:t>
            </a:r>
            <a:r>
              <a:rPr lang="zh-TW" altLang="en-US" sz="2000" b="1" u="sng" dirty="0">
                <a:latin typeface="標楷體" pitchFamily="65" charset="-120"/>
                <a:ea typeface="標楷體" pitchFamily="65" charset="-120"/>
              </a:rPr>
              <a:t>師資培育</a:t>
            </a:r>
            <a:r>
              <a:rPr lang="zh-TW" altLang="en-US" sz="2000" b="1" u="sng" dirty="0" smtClean="0">
                <a:latin typeface="標楷體" pitchFamily="65" charset="-120"/>
                <a:ea typeface="標楷體" pitchFamily="65" charset="-120"/>
              </a:rPr>
              <a:t>課程</a:t>
            </a:r>
            <a:r>
              <a:rPr lang="en-US" altLang="zh-TW" sz="2000" b="1" u="sng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000" b="1" u="sng" dirty="0" smtClean="0">
                <a:latin typeface="標楷體" pitchFamily="65" charset="-120"/>
                <a:ea typeface="標楷體" pitchFamily="65" charset="-120"/>
              </a:rPr>
              <a:t>場次小群師培課程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0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課程內容含：</a:t>
            </a:r>
            <a:endParaRPr lang="en-US" altLang="zh-TW" sz="20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10000"/>
              </a:lnSpc>
            </a:pPr>
            <a:r>
              <a:rPr lang="en-US" altLang="zh-TW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(1)</a:t>
            </a:r>
            <a:r>
              <a:rPr lang="zh-TW" altLang="en-US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課程設計</a:t>
            </a:r>
            <a:r>
              <a:rPr lang="en-US" altLang="zh-TW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(2)</a:t>
            </a:r>
            <a:r>
              <a:rPr lang="zh-TW" altLang="en-US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教學技巧</a:t>
            </a:r>
            <a:r>
              <a:rPr lang="en-US" altLang="zh-TW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(3)</a:t>
            </a:r>
            <a:r>
              <a:rPr lang="zh-TW" altLang="en-US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評估技巧</a:t>
            </a:r>
            <a:r>
              <a:rPr lang="en-US" altLang="zh-TW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(4)</a:t>
            </a:r>
            <a:r>
              <a:rPr lang="zh-TW" altLang="en-US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教材</a:t>
            </a:r>
            <a:r>
              <a:rPr lang="zh-TW" altLang="en-US" sz="19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製作</a:t>
            </a:r>
            <a:r>
              <a:rPr lang="en-US" altLang="zh-TW" sz="19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5)</a:t>
            </a:r>
            <a:r>
              <a:rPr lang="zh-TW" altLang="en-US" sz="19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其他依教師需求提供之</a:t>
            </a:r>
            <a:r>
              <a:rPr lang="zh-TW" altLang="en-US" sz="19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課程</a:t>
            </a:r>
            <a:endParaRPr lang="zh-TW" altLang="en-US" sz="1900" b="1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07504" y="1667405"/>
          <a:ext cx="8928994" cy="5071844"/>
        </p:xfrm>
        <a:graphic>
          <a:graphicData uri="http://schemas.openxmlformats.org/drawingml/2006/table">
            <a:tbl>
              <a:tblPr/>
              <a:tblGrid>
                <a:gridCol w="450515"/>
                <a:gridCol w="709306"/>
                <a:gridCol w="699713"/>
                <a:gridCol w="728870"/>
                <a:gridCol w="680150"/>
                <a:gridCol w="728863"/>
                <a:gridCol w="704511"/>
                <a:gridCol w="704511"/>
                <a:gridCol w="704511"/>
                <a:gridCol w="704511"/>
                <a:gridCol w="704511"/>
                <a:gridCol w="704511"/>
                <a:gridCol w="704511"/>
              </a:tblGrid>
              <a:tr h="532871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3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</a:t>
                      </a:r>
                      <a:r>
                        <a:rPr lang="zh-TW" altLang="zh-TW" sz="13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日期</a:t>
                      </a:r>
                      <a:r>
                        <a:rPr lang="zh-TW" sz="13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 </a:t>
                      </a:r>
                      <a:endParaRPr lang="zh-TW" sz="13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5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2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2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4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13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5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25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5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25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5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11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6</a:t>
                      </a:r>
                      <a:r>
                        <a:rPr lang="zh-TW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8</a:t>
                      </a:r>
                      <a:r>
                        <a:rPr lang="zh-TW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7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7</a:t>
                      </a:r>
                      <a:r>
                        <a:rPr lang="zh-TW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13</a:t>
                      </a:r>
                      <a:r>
                        <a:rPr lang="zh-TW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8</a:t>
                      </a:r>
                      <a:r>
                        <a:rPr lang="zh-TW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10</a:t>
                      </a:r>
                      <a:r>
                        <a:rPr lang="zh-TW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10</a:t>
                      </a:r>
                      <a:r>
                        <a:rPr lang="zh-TW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5</a:t>
                      </a:r>
                      <a:r>
                        <a:rPr lang="zh-TW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日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11</a:t>
                      </a:r>
                      <a:r>
                        <a:rPr lang="zh-TW" altLang="en-US" sz="14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月</a:t>
                      </a:r>
                      <a:endParaRPr lang="en-US" altLang="zh-TW" sz="14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7355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zh-TW" sz="13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全院性</a:t>
                      </a:r>
                      <a:endParaRPr lang="zh-TW" altLang="zh-TW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全院性</a:t>
                      </a:r>
                      <a:endParaRPr lang="zh-TW" altLang="zh-TW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全院性</a:t>
                      </a:r>
                      <a:endParaRPr lang="zh-TW" altLang="zh-TW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小群</a:t>
                      </a:r>
                      <a:endParaRPr lang="zh-TW" altLang="zh-TW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小群</a:t>
                      </a:r>
                      <a:endParaRPr lang="zh-TW" altLang="zh-TW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全院性</a:t>
                      </a:r>
                      <a:endParaRPr lang="zh-TW" altLang="zh-TW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全院性</a:t>
                      </a:r>
                      <a:endParaRPr lang="zh-TW" altLang="zh-TW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小群</a:t>
                      </a:r>
                      <a:endParaRPr lang="zh-TW" altLang="zh-TW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全院性</a:t>
                      </a:r>
                      <a:endParaRPr lang="zh-TW" altLang="zh-TW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全院性</a:t>
                      </a:r>
                      <a:endParaRPr lang="zh-TW" altLang="zh-TW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全院性</a:t>
                      </a:r>
                      <a:endParaRPr lang="zh-TW" altLang="zh-TW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小群</a:t>
                      </a:r>
                      <a:endParaRPr lang="zh-TW" altLang="zh-TW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689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300" b="1" kern="0" dirty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課程範圍</a:t>
                      </a:r>
                      <a:endParaRPr lang="zh-TW" sz="13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教材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製作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教材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製作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設計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教材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製作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課程</a:t>
                      </a:r>
                      <a:endParaRPr lang="en-US" altLang="zh-TW" sz="1200" b="1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設計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教學</a:t>
                      </a:r>
                      <a:endParaRPr lang="en-US" altLang="zh-TW" sz="1200" b="1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技巧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課程</a:t>
                      </a:r>
                      <a:endParaRPr lang="en-US" altLang="zh-TW" sz="1200" b="1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設計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設計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設計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其他</a:t>
                      </a:r>
                      <a:endParaRPr lang="en-US" altLang="zh-TW" sz="1200" b="1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評估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技巧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設計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946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kern="1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課程名稱</a:t>
                      </a:r>
                    </a:p>
                  </a:txBody>
                  <a:tcPr marL="16042" marR="1604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教學影片剪輯及後製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Power BI </a:t>
                      </a: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資料視覺化與數據分析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數位學習與多媒體教材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模擬教學與影片製作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模擬教學人形圖運用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教學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技巧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設計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設計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衛教知識的數位策展力</a:t>
                      </a:r>
                      <a:r>
                        <a:rPr lang="en-US" altLang="zh-TW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: </a:t>
                      </a:r>
                      <a:r>
                        <a:rPr lang="zh-TW" altLang="zh-TW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多媒體動畫的設計與實作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論文寫作及研究經驗分享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評估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技巧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課程</a:t>
                      </a:r>
                      <a:endParaRPr lang="en-US" altLang="zh-TW" sz="1200" b="1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設計</a:t>
                      </a:r>
                      <a:endParaRPr lang="zh-TW" altLang="en-US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19050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300" b="1" ker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時間 </a:t>
                      </a:r>
                      <a:endParaRPr lang="zh-TW" sz="1300" b="1" kern="10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0730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0830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0730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0830</a:t>
                      </a:r>
                      <a:r>
                        <a:rPr lang="zh-TW" sz="1200" b="1" kern="0" dirty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　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0730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0830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1330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1430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1430</a:t>
                      </a:r>
                      <a:endParaRPr lang="en-US" altLang="zh-TW" sz="1200" b="1" kern="100" dirty="0" smtClean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1530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0730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0830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0730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0830</a:t>
                      </a:r>
                      <a:endParaRPr lang="zh-TW" altLang="zh-TW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1230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1330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0730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0830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0730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0830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0730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0830</a:t>
                      </a:r>
                      <a:endParaRPr 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1230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|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1330</a:t>
                      </a:r>
                      <a:endParaRPr lang="zh-TW" altLang="zh-TW" sz="12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05026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300" b="1" ker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地點 </a:t>
                      </a:r>
                      <a:endParaRPr lang="zh-TW" sz="1300" b="1" kern="10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階梯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階梯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階梯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會議室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會議室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階梯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階梯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藥劑科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會議室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階梯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階梯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階梯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會議室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425236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300" b="1" kern="0" dirty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講師</a:t>
                      </a:r>
                      <a:endParaRPr lang="zh-TW" sz="1300" b="1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南台科技大學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蔡承洋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講師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Google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華人講師培訓中心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王穎聰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講師</a:t>
                      </a: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國立臺北護理健康大學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宋涵鈺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助理教授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109</a:t>
                      </a: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年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優良教師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護理部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石偉廷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副護理長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109</a:t>
                      </a: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年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優良教師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護理部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李家蓉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組長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109</a:t>
                      </a: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年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優良教師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外科部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范家寧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醫師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109</a:t>
                      </a: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年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優良教師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內科部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吳坤霖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醫師</a:t>
                      </a:r>
                      <a:endParaRPr lang="zh-TW" altLang="zh-TW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109</a:t>
                      </a: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年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優良教師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藥劑科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林晰璇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藥劑師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國立臺北護理健康大學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張君豪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助理教授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國立中興大學生物醫學研究所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謝政哲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教授</a:t>
                      </a:r>
                      <a:endParaRPr lang="zh-TW" altLang="en-US" sz="1200" b="1" kern="0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109</a:t>
                      </a: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年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優良教師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病理部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劉光庭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醫檢師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109</a:t>
                      </a: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年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優良教師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護理部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蔡昕凝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0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護理師</a:t>
                      </a:r>
                      <a:endParaRPr lang="en-US" altLang="zh-TW" sz="1200" b="1" kern="0" dirty="0" smtClean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16042" marR="16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88640"/>
            <a:ext cx="9121428" cy="4556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110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年度師資培育課程表</a:t>
            </a:r>
          </a:p>
        </p:txBody>
      </p:sp>
    </p:spTree>
    <p:extLst>
      <p:ext uri="{BB962C8B-B14F-4D97-AF65-F5344CB8AC3E}">
        <p14:creationId xmlns="" xmlns:p14="http://schemas.microsoft.com/office/powerpoint/2010/main" val="2744303121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2883</TotalTime>
  <Words>380</Words>
  <Application>Microsoft Office PowerPoint</Application>
  <PresentationFormat>如螢幕大小 (4:3)</PresentationFormat>
  <Paragraphs>182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10_預設簡報設計</vt:lpstr>
      <vt:lpstr>110年度師資培育課程表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SLJ</dc:creator>
  <cp:lastModifiedBy>opd1</cp:lastModifiedBy>
  <cp:revision>235</cp:revision>
  <cp:lastPrinted>2020-12-08T03:56:06Z</cp:lastPrinted>
  <dcterms:created xsi:type="dcterms:W3CDTF">2018-05-14T02:43:45Z</dcterms:created>
  <dcterms:modified xsi:type="dcterms:W3CDTF">2021-04-01T02:25:36Z</dcterms:modified>
</cp:coreProperties>
</file>